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46"/>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405" r:id="rId48"/>
    <p:sldId id="407" r:id="rId49"/>
    <p:sldId id="527" r:id="rId50"/>
    <p:sldId id="528" r:id="rId51"/>
    <p:sldId id="529" r:id="rId52"/>
    <p:sldId id="530" r:id="rId53"/>
    <p:sldId id="531" r:id="rId54"/>
    <p:sldId id="543" r:id="rId55"/>
    <p:sldId id="542" r:id="rId56"/>
    <p:sldId id="532" r:id="rId57"/>
    <p:sldId id="537" r:id="rId58"/>
    <p:sldId id="538" r:id="rId59"/>
    <p:sldId id="539" r:id="rId60"/>
    <p:sldId id="540" r:id="rId61"/>
    <p:sldId id="541" r:id="rId62"/>
    <p:sldId id="535" r:id="rId63"/>
    <p:sldId id="310" r:id="rId64"/>
    <p:sldId id="304" r:id="rId65"/>
    <p:sldId id="305" r:id="rId66"/>
    <p:sldId id="264" r:id="rId67"/>
    <p:sldId id="257" r:id="rId68"/>
    <p:sldId id="258" r:id="rId69"/>
    <p:sldId id="259" r:id="rId70"/>
    <p:sldId id="504" r:id="rId71"/>
    <p:sldId id="263" r:id="rId72"/>
    <p:sldId id="501" r:id="rId73"/>
    <p:sldId id="502" r:id="rId74"/>
    <p:sldId id="503" r:id="rId75"/>
    <p:sldId id="410" r:id="rId76"/>
    <p:sldId id="489" r:id="rId77"/>
    <p:sldId id="411" r:id="rId78"/>
    <p:sldId id="412" r:id="rId79"/>
    <p:sldId id="413" r:id="rId80"/>
    <p:sldId id="414" r:id="rId81"/>
    <p:sldId id="415" r:id="rId82"/>
    <p:sldId id="416" r:id="rId83"/>
    <p:sldId id="417" r:id="rId84"/>
    <p:sldId id="419" r:id="rId85"/>
    <p:sldId id="422" r:id="rId86"/>
    <p:sldId id="423" r:id="rId87"/>
    <p:sldId id="514" r:id="rId88"/>
    <p:sldId id="430" r:id="rId89"/>
    <p:sldId id="494" r:id="rId90"/>
    <p:sldId id="513" r:id="rId91"/>
    <p:sldId id="438" r:id="rId92"/>
    <p:sldId id="429" r:id="rId93"/>
    <p:sldId id="511" r:id="rId94"/>
    <p:sldId id="424" r:id="rId95"/>
    <p:sldId id="425" r:id="rId96"/>
    <p:sldId id="426" r:id="rId97"/>
    <p:sldId id="512" r:id="rId98"/>
    <p:sldId id="418" r:id="rId99"/>
    <p:sldId id="487" r:id="rId100"/>
    <p:sldId id="454" r:id="rId101"/>
    <p:sldId id="455" r:id="rId102"/>
    <p:sldId id="456" r:id="rId103"/>
    <p:sldId id="484" r:id="rId104"/>
    <p:sldId id="515" r:id="rId105"/>
    <p:sldId id="496" r:id="rId106"/>
    <p:sldId id="497" r:id="rId107"/>
    <p:sldId id="498" r:id="rId108"/>
    <p:sldId id="499" r:id="rId109"/>
    <p:sldId id="457" r:id="rId110"/>
    <p:sldId id="420" r:id="rId111"/>
    <p:sldId id="458" r:id="rId112"/>
    <p:sldId id="459" r:id="rId113"/>
    <p:sldId id="460" r:id="rId114"/>
    <p:sldId id="461" r:id="rId115"/>
    <p:sldId id="462" r:id="rId116"/>
    <p:sldId id="463" r:id="rId117"/>
    <p:sldId id="516" r:id="rId118"/>
    <p:sldId id="464" r:id="rId119"/>
    <p:sldId id="421" r:id="rId120"/>
    <p:sldId id="465" r:id="rId121"/>
    <p:sldId id="466" r:id="rId122"/>
    <p:sldId id="467" r:id="rId123"/>
    <p:sldId id="468" r:id="rId124"/>
    <p:sldId id="517" r:id="rId125"/>
    <p:sldId id="469" r:id="rId126"/>
    <p:sldId id="519" r:id="rId127"/>
    <p:sldId id="524" r:id="rId128"/>
    <p:sldId id="520" r:id="rId129"/>
    <p:sldId id="521" r:id="rId130"/>
    <p:sldId id="525" r:id="rId131"/>
    <p:sldId id="485" r:id="rId132"/>
    <p:sldId id="471" r:id="rId133"/>
    <p:sldId id="472" r:id="rId134"/>
    <p:sldId id="473" r:id="rId135"/>
    <p:sldId id="518" r:id="rId136"/>
    <p:sldId id="486" r:id="rId137"/>
    <p:sldId id="522" r:id="rId138"/>
    <p:sldId id="475" r:id="rId139"/>
    <p:sldId id="476" r:id="rId140"/>
    <p:sldId id="477" r:id="rId141"/>
    <p:sldId id="478" r:id="rId142"/>
    <p:sldId id="523" r:id="rId143"/>
    <p:sldId id="480" r:id="rId144"/>
    <p:sldId id="481" r:id="rId1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405"/>
            <p14:sldId id="407"/>
            <p14:sldId id="527"/>
            <p14:sldId id="528"/>
            <p14:sldId id="529"/>
            <p14:sldId id="530"/>
            <p14:sldId id="531"/>
            <p14:sldId id="543"/>
            <p14:sldId id="542"/>
            <p14:sldId id="532"/>
            <p14:sldId id="537"/>
            <p14:sldId id="538"/>
            <p14:sldId id="539"/>
            <p14:sldId id="540"/>
            <p14:sldId id="541"/>
            <p14:sldId id="535"/>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519"/>
            <p14:sldId id="524"/>
            <p14:sldId id="520"/>
            <p14:sldId id="521"/>
            <p14:sldId id="525"/>
            <p14:sldId id="485"/>
            <p14:sldId id="471"/>
            <p14:sldId id="472"/>
            <p14:sldId id="473"/>
            <p14:sldId id="518"/>
            <p14:sldId id="486"/>
            <p14:sldId id="522"/>
            <p14:sldId id="475"/>
            <p14:sldId id="476"/>
            <p14:sldId id="477"/>
            <p14:sldId id="478"/>
            <p14:sldId id="523"/>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10"/>
    <p:restoredTop sz="97992" autoAdjust="0"/>
  </p:normalViewPr>
  <p:slideViewPr>
    <p:cSldViewPr snapToGrid="0" snapToObjects="1" showGuides="1">
      <p:cViewPr>
        <p:scale>
          <a:sx n="130" d="100"/>
          <a:sy n="130" d="100"/>
        </p:scale>
        <p:origin x="144" y="-1304"/>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notesMaster" Target="notesMasters/notesMaster1.xml"/><Relationship Id="rId147" Type="http://schemas.openxmlformats.org/officeDocument/2006/relationships/presProps" Target="presProps.xml"/><Relationship Id="rId148" Type="http://schemas.openxmlformats.org/officeDocument/2006/relationships/viewProps" Target="viewProps.xml"/><Relationship Id="rId14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3/23/16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3/23/16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3/23/16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3/23/16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tiff"/></Relationships>
</file>

<file path=ppt/slides/_rels/slide128.xml.rels><?xml version="1.0" encoding="UTF-8" standalone="yes"?>
<Relationships xmlns="http://schemas.openxmlformats.org/package/2006/relationships"><Relationship Id="rId3" Type="http://schemas.openxmlformats.org/officeDocument/2006/relationships/hyperlink" Target="http://journals.plos.org/plosone/article?id=info:doi/10.1371/journal.pone.0070837" TargetMode="External"/><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m-format.org/"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0.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expH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cbi.nlm.nih.gov/pmc/articles/PMC449656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96.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69622" cy="300082"/>
          </a:xfrm>
          <a:prstGeom prst="rect">
            <a:avLst/>
          </a:prstGeom>
        </p:spPr>
        <p:txBody>
          <a:bodyPr wrap="none">
            <a:spAutoFit/>
          </a:bodyPr>
          <a:lstStyle/>
          <a:p>
            <a:r>
              <a:rPr lang="en-US" sz="1350" dirty="0" smtClean="0"/>
              <a:t>TACGG</a:t>
            </a:r>
            <a:r>
              <a:rPr lang="en-US" sz="1350" dirty="0" smtClean="0">
                <a:solidFill>
                  <a:srgbClr val="FF0000"/>
                </a:solidFill>
              </a:rPr>
              <a:t>A</a:t>
            </a:r>
            <a:r>
              <a:rPr lang="en-US" sz="1350" dirty="0" smtClean="0"/>
              <a:t>CTTG</a:t>
            </a:r>
            <a:r>
              <a:rPr lang="en-US" sz="1350" dirty="0" smtClean="0">
                <a:solidFill>
                  <a:srgbClr val="FF0000"/>
                </a:solidFill>
              </a:rPr>
              <a:t>_</a:t>
            </a:r>
            <a:r>
              <a:rPr lang="en-US" sz="1350" dirty="0" smtClean="0"/>
              <a:t>TCATTTA</a:t>
            </a:r>
            <a:r>
              <a:rPr lang="en-US" sz="1350" dirty="0" smtClean="0">
                <a:solidFill>
                  <a:srgbClr val="FF0000"/>
                </a:solidFill>
              </a:rPr>
              <a:t>C</a:t>
            </a:r>
            <a:r>
              <a:rPr lang="en-US" sz="1350" dirty="0" smtClean="0"/>
              <a:t>AGGAA</a:t>
            </a:r>
            <a:r>
              <a:rPr lang="en-US" sz="1350" dirty="0" smtClean="0">
                <a:solidFill>
                  <a:schemeClr val="accent5"/>
                </a:solidFill>
              </a:rPr>
              <a:t>GTAA</a:t>
            </a:r>
            <a:r>
              <a:rPr lang="en-US" sz="1350" dirty="0" smtClean="0">
                <a:solidFill>
                  <a:srgbClr val="0070C0"/>
                </a:solidFill>
              </a:rPr>
              <a:t>AAGTCGTAA</a:t>
            </a:r>
            <a:endParaRPr lang="en-US" sz="1350" dirty="0">
              <a:solidFill>
                <a:srgbClr val="0070C0"/>
              </a:solidFill>
            </a:endParaRP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p>
          <a:p>
            <a:pPr marL="457200"/>
            <a:r>
              <a:rPr lang="en-US" dirty="0" smtClean="0"/>
              <a:t>Concatenates Paired end reads</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 vs clustering</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a:t>Shared 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t>
            </a:r>
            <a:r>
              <a:rPr lang="en-US" dirty="0" err="1"/>
              <a:t>amplicons</a:t>
            </a:r>
            <a:r>
              <a:rPr lang="en-US" dirty="0"/>
              <a:t> remain in the </a:t>
            </a:r>
            <a:r>
              <a:rPr lang="en-US" dirty="0" smtClean="0"/>
              <a:t>pool.</a:t>
            </a:r>
          </a:p>
          <a:p>
            <a:pPr marL="434340" indent="-342900"/>
            <a:r>
              <a:rPr lang="en-US" dirty="0" smtClean="0"/>
              <a:t>Problems as I see them, no biological rational to any of the clustering parameters, dependent on ordering, does not consider sequencing errors.</a:t>
            </a:r>
            <a:endParaRPr lang="en-US" dirty="0"/>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Classification</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83342" y="1743921"/>
            <a:ext cx="7777316" cy="4037437"/>
          </a:xfrm>
          <a:prstGeom prst="rect">
            <a:avLst/>
          </a:prstGeom>
        </p:spPr>
      </p:pic>
    </p:spTree>
    <p:extLst>
      <p:ext uri="{BB962C8B-B14F-4D97-AF65-F5344CB8AC3E}">
        <p14:creationId xmlns:p14="http://schemas.microsoft.com/office/powerpoint/2010/main" val="19512995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Comparing Clustering Algorithms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235200"/>
            <a:ext cx="9525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6700" y="5290233"/>
            <a:ext cx="80216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3"/>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files</a:t>
            </a:r>
          </a:p>
          <a:p>
            <a:pPr lvl="1"/>
            <a:r>
              <a:rPr lang="en-US" dirty="0" smtClean="0"/>
              <a:t>Can be slow</a:t>
            </a:r>
          </a:p>
          <a:p>
            <a:pPr lvl="1"/>
            <a:r>
              <a:rPr lang="en-US" dirty="0" smtClean="0"/>
              <a:t>Down to genus only</a:t>
            </a:r>
          </a:p>
          <a:p>
            <a:pPr lvl="1"/>
            <a:r>
              <a:rPr lang="en-US" dirty="0" err="1" smtClean="0"/>
              <a:t>Kmers</a:t>
            </a:r>
            <a:r>
              <a:rPr lang="en-US" dirty="0" smtClean="0"/>
              <a:t> are based on whole 16s</a:t>
            </a:r>
          </a:p>
          <a:p>
            <a:pPr lvl="1"/>
            <a:endParaRPr lang="en-US" dirty="0" smtClean="0"/>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Direct classification</a:t>
            </a:r>
            <a:endParaRPr lang="en-US" dirty="0">
              <a:solidFill>
                <a:schemeClr val="bg1"/>
              </a:solidFill>
            </a:endParaRPr>
          </a:p>
        </p:txBody>
      </p:sp>
      <p:cxnSp>
        <p:nvCxnSpPr>
          <p:cNvPr id="5" name="Straight Connector 4"/>
          <p:cNvCxnSpPr/>
          <p:nvPr/>
        </p:nvCxnSpPr>
        <p:spPr>
          <a:xfrm>
            <a:off x="1312607" y="2106870"/>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818969" y="2431335"/>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95601" y="2986857"/>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543368" y="2281083"/>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543368" y="2816941"/>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543368" y="2536723"/>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43368" y="3072580"/>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438402" y="2721385"/>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445" y="3188419"/>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69807" y="3512884"/>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46439" y="4068406"/>
            <a:ext cx="1238865" cy="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89240" y="3802934"/>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50375" y="4230639"/>
            <a:ext cx="1238865" cy="0"/>
          </a:xfrm>
          <a:prstGeom prst="line">
            <a:avLst/>
          </a:prstGeom>
          <a:ln w="1016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56737" y="4555104"/>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33369" y="5110626"/>
            <a:ext cx="1238865" cy="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76170" y="4845154"/>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50374" y="5371181"/>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56736" y="5695646"/>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733368" y="6251168"/>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76169" y="5985696"/>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543368" y="3692012"/>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543368" y="4227870"/>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43368" y="3947652"/>
            <a:ext cx="1238865" cy="0"/>
          </a:xfrm>
          <a:prstGeom prst="line">
            <a:avLst/>
          </a:prstGeom>
          <a:ln w="1016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43368" y="4483509"/>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543368" y="5314334"/>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543368" y="5850192"/>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543368" y="5569974"/>
            <a:ext cx="123886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543368" y="6105831"/>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964129" y="2453521"/>
            <a:ext cx="894736" cy="369332"/>
          </a:xfrm>
          <a:prstGeom prst="rect">
            <a:avLst/>
          </a:prstGeom>
          <a:noFill/>
        </p:spPr>
        <p:txBody>
          <a:bodyPr wrap="square" rtlCol="0">
            <a:spAutoFit/>
          </a:bodyPr>
          <a:lstStyle/>
          <a:p>
            <a:r>
              <a:rPr lang="en-US" smtClean="0"/>
              <a:t>Taxa 1</a:t>
            </a:r>
          </a:p>
        </p:txBody>
      </p:sp>
      <p:sp>
        <p:nvSpPr>
          <p:cNvPr id="47" name="TextBox 46"/>
          <p:cNvSpPr txBox="1"/>
          <p:nvPr/>
        </p:nvSpPr>
        <p:spPr>
          <a:xfrm>
            <a:off x="7964129" y="3858538"/>
            <a:ext cx="894736" cy="369332"/>
          </a:xfrm>
          <a:prstGeom prst="rect">
            <a:avLst/>
          </a:prstGeom>
          <a:noFill/>
        </p:spPr>
        <p:txBody>
          <a:bodyPr wrap="square" rtlCol="0">
            <a:spAutoFit/>
          </a:bodyPr>
          <a:lstStyle/>
          <a:p>
            <a:r>
              <a:rPr lang="en-US" dirty="0" smtClean="0"/>
              <a:t>Taxa 2</a:t>
            </a:r>
          </a:p>
        </p:txBody>
      </p:sp>
      <p:sp>
        <p:nvSpPr>
          <p:cNvPr id="48" name="TextBox 47"/>
          <p:cNvSpPr txBox="1"/>
          <p:nvPr/>
        </p:nvSpPr>
        <p:spPr>
          <a:xfrm>
            <a:off x="7964129" y="5486399"/>
            <a:ext cx="894736" cy="369332"/>
          </a:xfrm>
          <a:prstGeom prst="rect">
            <a:avLst/>
          </a:prstGeom>
          <a:noFill/>
        </p:spPr>
        <p:txBody>
          <a:bodyPr wrap="square" rtlCol="0">
            <a:spAutoFit/>
          </a:bodyPr>
          <a:lstStyle/>
          <a:p>
            <a:r>
              <a:rPr lang="en-US" dirty="0" smtClean="0"/>
              <a:t>Taxa 3</a:t>
            </a:r>
          </a:p>
        </p:txBody>
      </p:sp>
      <p:sp>
        <p:nvSpPr>
          <p:cNvPr id="49" name="TextBox 48"/>
          <p:cNvSpPr txBox="1"/>
          <p:nvPr/>
        </p:nvSpPr>
        <p:spPr>
          <a:xfrm>
            <a:off x="255637" y="2337927"/>
            <a:ext cx="1056969" cy="369332"/>
          </a:xfrm>
          <a:prstGeom prst="rect">
            <a:avLst/>
          </a:prstGeom>
          <a:noFill/>
        </p:spPr>
        <p:txBody>
          <a:bodyPr wrap="square" rtlCol="0">
            <a:spAutoFit/>
          </a:bodyPr>
          <a:lstStyle/>
          <a:p>
            <a:r>
              <a:rPr lang="en-US" smtClean="0"/>
              <a:t>Read 1</a:t>
            </a:r>
            <a:endParaRPr lang="en-US" dirty="0" smtClean="0"/>
          </a:p>
        </p:txBody>
      </p:sp>
      <p:sp>
        <p:nvSpPr>
          <p:cNvPr id="51" name="TextBox 50"/>
          <p:cNvSpPr txBox="1"/>
          <p:nvPr/>
        </p:nvSpPr>
        <p:spPr>
          <a:xfrm>
            <a:off x="250721" y="3389358"/>
            <a:ext cx="1056969" cy="369332"/>
          </a:xfrm>
          <a:prstGeom prst="rect">
            <a:avLst/>
          </a:prstGeom>
          <a:noFill/>
        </p:spPr>
        <p:txBody>
          <a:bodyPr wrap="square" rtlCol="0">
            <a:spAutoFit/>
          </a:bodyPr>
          <a:lstStyle/>
          <a:p>
            <a:r>
              <a:rPr lang="en-US" dirty="0" smtClean="0"/>
              <a:t>Read 2</a:t>
            </a:r>
          </a:p>
        </p:txBody>
      </p:sp>
      <p:sp>
        <p:nvSpPr>
          <p:cNvPr id="52" name="TextBox 51"/>
          <p:cNvSpPr txBox="1"/>
          <p:nvPr/>
        </p:nvSpPr>
        <p:spPr>
          <a:xfrm>
            <a:off x="260553" y="4380269"/>
            <a:ext cx="1056969" cy="369332"/>
          </a:xfrm>
          <a:prstGeom prst="rect">
            <a:avLst/>
          </a:prstGeom>
          <a:noFill/>
        </p:spPr>
        <p:txBody>
          <a:bodyPr wrap="square" rtlCol="0">
            <a:spAutoFit/>
          </a:bodyPr>
          <a:lstStyle/>
          <a:p>
            <a:r>
              <a:rPr lang="en-US" dirty="0" smtClean="0"/>
              <a:t>Read 3</a:t>
            </a:r>
          </a:p>
        </p:txBody>
      </p:sp>
      <p:sp>
        <p:nvSpPr>
          <p:cNvPr id="53" name="TextBox 52"/>
          <p:cNvSpPr txBox="1"/>
          <p:nvPr/>
        </p:nvSpPr>
        <p:spPr>
          <a:xfrm>
            <a:off x="270385" y="5480860"/>
            <a:ext cx="1056969" cy="369332"/>
          </a:xfrm>
          <a:prstGeom prst="rect">
            <a:avLst/>
          </a:prstGeom>
          <a:noFill/>
        </p:spPr>
        <p:txBody>
          <a:bodyPr wrap="square" rtlCol="0">
            <a:spAutoFit/>
          </a:bodyPr>
          <a:lstStyle/>
          <a:p>
            <a:r>
              <a:rPr lang="en-US" dirty="0" smtClean="0"/>
              <a:t>Read 4</a:t>
            </a:r>
          </a:p>
        </p:txBody>
      </p:sp>
    </p:spTree>
    <p:extLst>
      <p:ext uri="{BB962C8B-B14F-4D97-AF65-F5344CB8AC3E}">
        <p14:creationId xmlns:p14="http://schemas.microsoft.com/office/powerpoint/2010/main" val="19672549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err="1"/>
              <a:t>dbcAmplicons</a:t>
            </a:r>
            <a:r>
              <a:rPr lang="en" sz="2400" dirty="0"/>
              <a:t> classify -b 7500 </a:t>
            </a:r>
          </a:p>
          <a:p>
            <a:pPr indent="457200">
              <a:buNone/>
            </a:pPr>
            <a:r>
              <a:rPr lang="en" sz="2400" dirty="0"/>
              <a:t>-p 1 </a:t>
            </a:r>
          </a:p>
          <a:p>
            <a:pPr indent="457200">
              <a:buNone/>
            </a:pPr>
            <a:r>
              <a:rPr lang="en" sz="2400" dirty="0" smtClean="0"/>
              <a:t>--</a:t>
            </a:r>
            <a:r>
              <a:rPr lang="en" sz="2400" dirty="0" err="1"/>
              <a:t>rdpPath</a:t>
            </a:r>
            <a:r>
              <a:rPr lang="en" sz="2400" dirty="0"/>
              <a:t> </a:t>
            </a:r>
            <a:r>
              <a:rPr lang="en" sz="2400" dirty="0" err="1" smtClean="0"/>
              <a:t>RDPTools</a:t>
            </a:r>
            <a:r>
              <a:rPr lang="en" sz="2400" dirty="0" smtClean="0"/>
              <a:t>/</a:t>
            </a:r>
            <a:r>
              <a:rPr lang="en" sz="2400" dirty="0" err="1" smtClean="0"/>
              <a:t>classifier.jar</a:t>
            </a:r>
            <a:r>
              <a:rPr lang="en" sz="2400" dirty="0" smtClean="0"/>
              <a:t> </a:t>
            </a:r>
            <a:endParaRPr lang="en" sz="2400" dirty="0"/>
          </a:p>
          <a:p>
            <a:pPr indent="457200">
              <a:buNone/>
            </a:pPr>
            <a:r>
              <a:rPr lang="en" sz="2400" dirty="0" smtClean="0"/>
              <a:t>-</a:t>
            </a:r>
            <a:r>
              <a:rPr lang="en" sz="2400" dirty="0"/>
              <a:t>O classify/classified </a:t>
            </a:r>
          </a:p>
          <a:p>
            <a:pPr indent="457200">
              <a:buNone/>
            </a:pPr>
            <a:r>
              <a:rPr lang="en" sz="2400" dirty="0"/>
              <a:t>-U join/</a:t>
            </a:r>
            <a:r>
              <a:rPr lang="en" sz="2400" dirty="0" err="1"/>
              <a:t>match.extendedFrags.fastq.gz</a:t>
            </a:r>
            <a:r>
              <a:rPr lang="en" sz="2400" dirty="0"/>
              <a:t> </a:t>
            </a:r>
          </a:p>
          <a:p>
            <a:pPr indent="457200">
              <a:buNone/>
            </a:pPr>
            <a:r>
              <a:rPr lang="en" sz="2400" dirty="0" smtClean="0"/>
              <a:t>-</a:t>
            </a:r>
            <a:r>
              <a:rPr lang="en" sz="2400" dirty="0"/>
              <a:t>1 join/match.notCombined_1.fastq.gz </a:t>
            </a:r>
          </a:p>
          <a:p>
            <a:pPr indent="457200">
              <a:buNone/>
            </a:pPr>
            <a:r>
              <a:rPr lang="en" sz="2400" dirty="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600075" y="2209663"/>
            <a:ext cx="794385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Classify your sequences using </a:t>
            </a:r>
            <a:r>
              <a:rPr lang="en-US" dirty="0" err="1" smtClean="0"/>
              <a:t>dbcAmplicons</a:t>
            </a:r>
            <a:r>
              <a:rPr lang="en-US" dirty="0" smtClean="0"/>
              <a:t> classify</a:t>
            </a:r>
          </a:p>
          <a:p>
            <a:r>
              <a:rPr lang="en-US" dirty="0" smtClean="0"/>
              <a:t>View the </a:t>
            </a:r>
            <a:r>
              <a:rPr lang="en-US" dirty="0" err="1" smtClean="0"/>
              <a:t>fixrank</a:t>
            </a:r>
            <a:r>
              <a:rPr lang="en-US" dirty="0" smtClean="0"/>
              <a:t> file with more</a:t>
            </a:r>
            <a:endParaRPr lang="en-US" dirty="0"/>
          </a:p>
        </p:txBody>
      </p:sp>
      <p:sp>
        <p:nvSpPr>
          <p:cNvPr id="6" name="Text Placeholder 5"/>
          <p:cNvSpPr>
            <a:spLocks noGrp="1"/>
          </p:cNvSpPr>
          <p:nvPr>
            <p:ph type="body" sz="half" idx="2"/>
          </p:nvPr>
        </p:nvSpPr>
        <p:spPr/>
        <p:txBody>
          <a:bodyPr/>
          <a:lstStyle/>
          <a:p>
            <a:r>
              <a:rPr lang="en-US" dirty="0" smtClean="0"/>
              <a:t>Classify</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40995665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Abundance tables</a:t>
            </a:r>
          </a:p>
          <a:p>
            <a:pPr lvl="1"/>
            <a:r>
              <a:rPr lang="en-US" dirty="0" smtClean="0"/>
              <a:t>Rows are taxa</a:t>
            </a:r>
          </a:p>
          <a:p>
            <a:pPr lvl="1"/>
            <a:r>
              <a:rPr lang="en-US" dirty="0" smtClean="0"/>
              <a:t>Columns are samples</a:t>
            </a:r>
          </a:p>
          <a:p>
            <a:pPr lvl="1"/>
            <a:r>
              <a:rPr lang="en-US" dirty="0" smtClean="0"/>
              <a:t>Counts of the number of </a:t>
            </a:r>
            <a:r>
              <a:rPr lang="en-US" dirty="0" err="1" smtClean="0"/>
              <a:t>amplicons</a:t>
            </a:r>
            <a:r>
              <a:rPr lang="en-US" dirty="0" smtClean="0"/>
              <a:t> for each taxa/samples</a:t>
            </a:r>
          </a:p>
          <a:p>
            <a:r>
              <a:rPr lang="en-US" dirty="0" smtClean="0"/>
              <a:t>Proportions tables</a:t>
            </a:r>
          </a:p>
          <a:p>
            <a:pPr lvl="1"/>
            <a:r>
              <a:rPr lang="en-US" dirty="0" smtClean="0"/>
              <a:t>Same as abundance but each cell is the proportion of </a:t>
            </a:r>
            <a:r>
              <a:rPr lang="en-US" dirty="0" err="1" smtClean="0"/>
              <a:t>amplicons</a:t>
            </a:r>
            <a:endParaRPr lang="en-US" dirty="0" smtClean="0"/>
          </a:p>
          <a:p>
            <a:r>
              <a:rPr lang="en-US" dirty="0" err="1" smtClean="0"/>
              <a:t>Biom</a:t>
            </a:r>
            <a:r>
              <a:rPr lang="en-US" dirty="0" smtClean="0"/>
              <a:t> file (Biological Observation Matrix)</a:t>
            </a:r>
          </a:p>
          <a:p>
            <a:pPr lvl="1"/>
            <a:r>
              <a:rPr lang="en-US" dirty="0" smtClean="0"/>
              <a:t>JSON file format for microbiome files  </a:t>
            </a:r>
          </a:p>
          <a:p>
            <a:pPr lvl="1"/>
            <a:r>
              <a:rPr lang="en-US" dirty="0">
                <a:hlinkClick r:id="rId2"/>
              </a:rPr>
              <a:t>http://</a:t>
            </a:r>
            <a:r>
              <a:rPr lang="en-US" dirty="0" smtClean="0">
                <a:hlinkClick r:id="rId2"/>
              </a:rPr>
              <a:t>biom-format.org</a:t>
            </a:r>
            <a:endParaRPr lang="en-US" dirty="0" smtClean="0"/>
          </a:p>
          <a:p>
            <a:pPr lvl="1"/>
            <a:r>
              <a:rPr lang="en-US" dirty="0" smtClean="0"/>
              <a:t>Abundance tables are 0 heavy, a </a:t>
            </a:r>
            <a:r>
              <a:rPr lang="en-US" dirty="0" err="1" smtClean="0"/>
              <a:t>biom</a:t>
            </a:r>
            <a:r>
              <a:rPr lang="en-US" dirty="0" smtClean="0"/>
              <a:t> file removes the 0’s as well as stores extra metadata </a:t>
            </a:r>
            <a:endParaRPr lang="en-US" dirty="0"/>
          </a:p>
        </p:txBody>
      </p:sp>
      <p:sp>
        <p:nvSpPr>
          <p:cNvPr id="5" name="Title 4"/>
          <p:cNvSpPr>
            <a:spLocks noGrp="1"/>
          </p:cNvSpPr>
          <p:nvPr>
            <p:ph type="title"/>
          </p:nvPr>
        </p:nvSpPr>
        <p:spPr/>
        <p:txBody>
          <a:bodyPr/>
          <a:lstStyle/>
          <a:p>
            <a:r>
              <a:rPr lang="en-US" dirty="0" smtClean="0"/>
              <a:t>Generating Abundance Tables</a:t>
            </a:r>
            <a:endParaRPr lang="en-US" dirty="0"/>
          </a:p>
        </p:txBody>
      </p:sp>
    </p:spTree>
    <p:extLst>
      <p:ext uri="{BB962C8B-B14F-4D97-AF65-F5344CB8AC3E}">
        <p14:creationId xmlns:p14="http://schemas.microsoft.com/office/powerpoint/2010/main" val="23673925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dirty="0" err="1"/>
              <a:t>dbcAmplicons</a:t>
            </a:r>
            <a:r>
              <a:rPr lang="en" sz="2400" dirty="0"/>
              <a:t> abundance -F </a:t>
            </a:r>
            <a:r>
              <a:rPr lang="en" sz="2400" dirty="0" smtClean="0"/>
              <a:t>classify/</a:t>
            </a:r>
            <a:r>
              <a:rPr lang="en" sz="2400" dirty="0" err="1" smtClean="0"/>
              <a:t>classified.fixrank</a:t>
            </a:r>
            <a:endParaRPr lang="en" sz="2400" dirty="0"/>
          </a:p>
          <a:p>
            <a:pPr>
              <a:buNone/>
            </a:pPr>
            <a:endParaRPr sz="2400" dirty="0"/>
          </a:p>
          <a:p>
            <a:pPr>
              <a:buNone/>
            </a:pPr>
            <a:r>
              <a:rPr lang="en" sz="2400" dirty="0"/>
              <a:t>Outputs 3 files:</a:t>
            </a:r>
          </a:p>
          <a:p>
            <a:pPr>
              <a:buNone/>
            </a:pPr>
            <a:r>
              <a:rPr lang="en" sz="2400" dirty="0" err="1"/>
              <a:t>table.abundance.txt</a:t>
            </a:r>
            <a:endParaRPr lang="en" sz="2400" dirty="0"/>
          </a:p>
          <a:p>
            <a:pPr>
              <a:buNone/>
            </a:pPr>
            <a:r>
              <a:rPr lang="en" sz="2400" dirty="0" err="1"/>
              <a:t>table.proportions.txt</a:t>
            </a:r>
            <a:endParaRPr lang="en" sz="2400" dirty="0"/>
          </a:p>
          <a:p>
            <a:pPr>
              <a:buNone/>
            </a:pPr>
            <a:r>
              <a:rPr lang="en" sz="2400" dirty="0" err="1"/>
              <a:t>table.taxa_counts.txt</a:t>
            </a:r>
            <a:endParaRPr lang="en" sz="2400" dirty="0"/>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661225" y="1800225"/>
            <a:ext cx="7896988" cy="3500438"/>
          </a:xfrm>
          <a:prstGeom prst="rect">
            <a:avLst/>
          </a:prstGeom>
          <a:noFill/>
          <a:ln>
            <a:noFill/>
          </a:ln>
        </p:spPr>
      </p:pic>
      <p:sp>
        <p:nvSpPr>
          <p:cNvPr id="598" name="Shape 598"/>
          <p:cNvSpPr txBox="1"/>
          <p:nvPr/>
        </p:nvSpPr>
        <p:spPr>
          <a:xfrm>
            <a:off x="661225" y="5690647"/>
            <a:ext cx="8092200" cy="529499"/>
          </a:xfrm>
          <a:prstGeom prst="rect">
            <a:avLst/>
          </a:prstGeom>
          <a:noFill/>
          <a:ln>
            <a:noFill/>
          </a:ln>
        </p:spPr>
        <p:txBody>
          <a:bodyPr lIns="91425" tIns="91425" rIns="91425" bIns="91425" anchor="t" anchorCtr="0">
            <a:noAutofit/>
          </a:bodyPr>
          <a:lstStyle/>
          <a:p>
            <a:r>
              <a:rPr lang="en"/>
              <a:t>Similar to </a:t>
            </a:r>
            <a:r>
              <a:rPr lang="en" dirty="0" err="1"/>
              <a:t>abundance.txt</a:t>
            </a:r>
            <a:r>
              <a:rPr lang="en" dirty="0"/>
              <a: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Use </a:t>
            </a:r>
            <a:r>
              <a:rPr lang="en-US" dirty="0" err="1" smtClean="0"/>
              <a:t>dbcAmplicons</a:t>
            </a:r>
            <a:r>
              <a:rPr lang="en-US" dirty="0" smtClean="0"/>
              <a:t> abundance to modify abundance tables</a:t>
            </a:r>
          </a:p>
          <a:p>
            <a:pPr lvl="1"/>
            <a:r>
              <a:rPr lang="en-US" dirty="0" smtClean="0"/>
              <a:t>Threshold</a:t>
            </a:r>
          </a:p>
          <a:p>
            <a:pPr lvl="1"/>
            <a:r>
              <a:rPr lang="en-US" dirty="0" smtClean="0"/>
              <a:t>Rank</a:t>
            </a:r>
          </a:p>
          <a:p>
            <a:r>
              <a:rPr lang="en-US" dirty="0" smtClean="0"/>
              <a:t>Generate a </a:t>
            </a:r>
            <a:r>
              <a:rPr lang="en-US" dirty="0" err="1"/>
              <a:t>b</a:t>
            </a:r>
            <a:r>
              <a:rPr lang="en-US" dirty="0" err="1" smtClean="0"/>
              <a:t>iom</a:t>
            </a:r>
            <a:r>
              <a:rPr lang="en-US" dirty="0" smtClean="0"/>
              <a:t> formatted file</a:t>
            </a:r>
          </a:p>
          <a:p>
            <a:r>
              <a:rPr lang="en-US" dirty="0" smtClean="0"/>
              <a:t>Use the python </a:t>
            </a:r>
            <a:r>
              <a:rPr lang="en-US" dirty="0" err="1" smtClean="0"/>
              <a:t>biom</a:t>
            </a:r>
            <a:r>
              <a:rPr lang="en-US" dirty="0" smtClean="0"/>
              <a:t> package to convert the </a:t>
            </a:r>
            <a:r>
              <a:rPr lang="en-US" dirty="0" err="1" smtClean="0"/>
              <a:t>biom</a:t>
            </a:r>
            <a:r>
              <a:rPr lang="en-US" dirty="0" smtClean="0"/>
              <a:t> file to a new tab delimited file</a:t>
            </a:r>
          </a:p>
          <a:p>
            <a:endParaRPr lang="en-US" dirty="0"/>
          </a:p>
        </p:txBody>
      </p:sp>
      <p:sp>
        <p:nvSpPr>
          <p:cNvPr id="5" name="Text Placeholder 4"/>
          <p:cNvSpPr>
            <a:spLocks noGrp="1"/>
          </p:cNvSpPr>
          <p:nvPr>
            <p:ph type="body" sz="half" idx="2"/>
          </p:nvPr>
        </p:nvSpPr>
        <p:spPr/>
        <p:txBody>
          <a:bodyPr/>
          <a:lstStyle/>
          <a:p>
            <a:r>
              <a:rPr lang="en-US" dirty="0" smtClean="0"/>
              <a:t>Abundance tables</a:t>
            </a:r>
            <a:endParaRPr lang="en-US" dirty="0"/>
          </a:p>
        </p:txBody>
      </p:sp>
      <p:sp>
        <p:nvSpPr>
          <p:cNvPr id="3" name="Title 2"/>
          <p:cNvSpPr>
            <a:spLocks noGrp="1"/>
          </p:cNvSpPr>
          <p:nvPr>
            <p:ph type="title"/>
          </p:nvPr>
        </p:nvSpPr>
        <p:spPr/>
        <p:txBody>
          <a:bodyPr/>
          <a:lstStyle/>
          <a:p>
            <a:r>
              <a:rPr lang="en-US" sz="1800" dirty="0" err="1" smtClean="0"/>
              <a:t>HOmework</a:t>
            </a:r>
            <a:endParaRPr lang="en-US" sz="1800" dirty="0"/>
          </a:p>
        </p:txBody>
      </p:sp>
    </p:spTree>
    <p:extLst>
      <p:ext uri="{BB962C8B-B14F-4D97-AF65-F5344CB8AC3E}">
        <p14:creationId xmlns:p14="http://schemas.microsoft.com/office/powerpoint/2010/main" val="60177260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r>
              <a:rPr lang="en" sz="2400" dirty="0" smtClean="0"/>
              <a:t>.</a:t>
            </a:r>
            <a:endParaRPr lang="en-US" sz="2400" dirty="0" smtClean="0"/>
          </a:p>
          <a:p>
            <a:pPr>
              <a:buNone/>
            </a:pPr>
            <a:endParaRPr lang="en-US" sz="2400" dirty="0"/>
          </a:p>
          <a:p>
            <a:pPr>
              <a:buNone/>
            </a:pPr>
            <a:r>
              <a:rPr lang="en-US" sz="2400" dirty="0" smtClean="0"/>
              <a:t>Can be used to back covert non-</a:t>
            </a:r>
            <a:r>
              <a:rPr lang="en-US" sz="2400" dirty="0" err="1" smtClean="0"/>
              <a:t>dbcAmplicons</a:t>
            </a:r>
            <a:r>
              <a:rPr lang="en-US" sz="2400" dirty="0" smtClean="0"/>
              <a:t> reads to acceptable by </a:t>
            </a:r>
            <a:r>
              <a:rPr lang="en-US" sz="2400" dirty="0" err="1" smtClean="0"/>
              <a:t>dbcAmplicons</a:t>
            </a:r>
            <a:endParaRPr lang="en" sz="2400" dirty="0"/>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 [</a:t>
            </a:r>
            <a:r>
              <a:rPr lang="en-US" dirty="0" err="1" smtClean="0"/>
              <a:t>Metagenomics</a:t>
            </a:r>
            <a:r>
              <a:rPr lang="en-US" dirty="0" smtClean="0"/>
              <a:t>].</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Amplicons, or reconstituted 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76939" y="2462622"/>
            <a:ext cx="5217114" cy="2129043"/>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compute 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extraction QA/QC (</a:t>
            </a:r>
            <a:r>
              <a:rPr lang="en-US" dirty="0" err="1" smtClean="0"/>
              <a:t>Bioanalyzer</a:t>
            </a:r>
            <a:r>
              <a:rPr lang="en-US" dirty="0" smtClean="0"/>
              <a:t>/Gels)</a:t>
            </a:r>
          </a:p>
          <a:p>
            <a:r>
              <a:rPr lang="en-US" dirty="0" err="1" smtClean="0"/>
              <a:t>Metatranscriptomes</a:t>
            </a:r>
            <a:r>
              <a:rPr lang="en-US" dirty="0" smtClean="0"/>
              <a:t>: Enrichment of RNA of interest and RNA </a:t>
            </a:r>
            <a:r>
              <a:rPr lang="en-US" dirty="0"/>
              <a:t>l</a:t>
            </a:r>
            <a:r>
              <a:rPr lang="en-US" dirty="0" smtClean="0"/>
              <a:t>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err="1" smtClean="0"/>
              <a:t>Metagenomes</a:t>
            </a:r>
            <a:r>
              <a:rPr lang="en-US" dirty="0" smtClean="0"/>
              <a:t>: DNA library preparation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(Number of Lanes / runs)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16s reads per sample recommendations.</a:t>
            </a:r>
          </a:p>
          <a:p>
            <a:r>
              <a:rPr lang="en-US" dirty="0" smtClean="0"/>
              <a:t>Cost estimate a </a:t>
            </a:r>
            <a:r>
              <a:rPr lang="en-US" dirty="0" err="1" smtClean="0"/>
              <a:t>metagenomics</a:t>
            </a:r>
            <a:r>
              <a:rPr lang="en-US" dirty="0" smtClean="0"/>
              <a:t> (DNA) project analysis on 8 samples, 2x100 on a </a:t>
            </a:r>
            <a:r>
              <a:rPr lang="en-US" dirty="0" err="1" smtClean="0"/>
              <a:t>HiSeq</a:t>
            </a:r>
            <a:r>
              <a:rPr lang="en-US" dirty="0" smtClean="0"/>
              <a:t> 3000 using the number of reads target determined in the last homework</a:t>
            </a:r>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subTitle"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pPr marL="502920" indent="-457200"/>
            <a:r>
              <a:rPr lang="en-US" dirty="0" smtClean="0"/>
              <a:t>Shotgun Read processing</a:t>
            </a:r>
            <a:endParaRPr lang="en-US" dirty="0"/>
          </a:p>
        </p:txBody>
      </p:sp>
    </p:spTree>
    <p:extLst>
      <p:ext uri="{BB962C8B-B14F-4D97-AF65-F5344CB8AC3E}">
        <p14:creationId xmlns:p14="http://schemas.microsoft.com/office/powerpoint/2010/main" val="13482449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Preprocess </a:t>
            </a:r>
            <a:r>
              <a:rPr lang="en-US" dirty="0" smtClean="0"/>
              <a:t>reads</a:t>
            </a:r>
            <a:endParaRPr lang="en-US" dirty="0"/>
          </a:p>
        </p:txBody>
      </p:sp>
    </p:spTree>
    <p:extLst>
      <p:ext uri="{BB962C8B-B14F-4D97-AF65-F5344CB8AC3E}">
        <p14:creationId xmlns:p14="http://schemas.microsoft.com/office/powerpoint/2010/main" val="185301599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a:t>
            </a:r>
            <a:r>
              <a:rPr lang="en-US" dirty="0" smtClean="0"/>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8319791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The pipeline we’ve </a:t>
            </a:r>
            <a:r>
              <a:rPr lang="en-US" dirty="0" smtClean="0"/>
              <a:t>developed (</a:t>
            </a:r>
            <a:r>
              <a:rPr lang="en-US" dirty="0" err="1" smtClean="0"/>
              <a:t>expHTS</a:t>
            </a:r>
            <a:r>
              <a:rPr lang="en-US" dirty="0" smtClean="0"/>
              <a:t>) </a:t>
            </a:r>
            <a:r>
              <a:rPr lang="en-US" dirty="0" smtClean="0"/>
              <a:t>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a:t>
            </a:r>
            <a:r>
              <a:rPr lang="en-US" dirty="0" smtClean="0">
                <a:sym typeface="Wingdings"/>
              </a:rPr>
              <a:t>trimming </a:t>
            </a:r>
            <a:r>
              <a:rPr lang="en-US" dirty="0" smtClean="0">
                <a:sym typeface="Wingdings"/>
              </a:rPr>
              <a:t>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a:t>
            </a:r>
            <a:r>
              <a:rPr lang="en-US" dirty="0" smtClean="0">
                <a:sym typeface="Wingdings"/>
              </a:rPr>
              <a:t>statistics </a:t>
            </a:r>
            <a:r>
              <a:rPr lang="en-US" dirty="0" smtClean="0">
                <a:sym typeface="Wingdings"/>
              </a:rPr>
              <a:t>for each </a:t>
            </a:r>
            <a:r>
              <a:rPr lang="en-US" dirty="0" smtClean="0">
                <a:sym typeface="Wingdings"/>
              </a:rPr>
              <a:t>sample.</a:t>
            </a:r>
            <a:endParaRPr lang="en-US" dirty="0" smtClean="0">
              <a:sym typeface="Wingdings"/>
            </a:endParaRP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a:sym typeface="Wingdings"/>
            </a:endParaRPr>
          </a:p>
          <a:p>
            <a:r>
              <a:rPr lang="en-US" dirty="0" smtClean="0">
                <a:sym typeface="Wingdings"/>
              </a:rPr>
              <a:t>This pipeline is also under active development: </a:t>
            </a:r>
          </a:p>
          <a:p>
            <a:pPr marL="45720" indent="0">
              <a:buNone/>
            </a:pPr>
            <a:r>
              <a:rPr lang="en-US" dirty="0" smtClean="0">
                <a:sym typeface="Wingdings"/>
                <a:hlinkClick r:id="rId2"/>
              </a:rPr>
              <a:t>https</a:t>
            </a:r>
            <a:r>
              <a:rPr lang="en-US" dirty="0">
                <a:sym typeface="Wingdings"/>
                <a:hlinkClick r:id="rId2"/>
              </a:rPr>
              <a:t>://</a:t>
            </a:r>
            <a:r>
              <a:rPr lang="en-US" dirty="0" smtClean="0">
                <a:sym typeface="Wingdings"/>
                <a:hlinkClick r:id="rId2"/>
              </a:rPr>
              <a:t>github.com/msettles/expHTS</a:t>
            </a:r>
            <a:endParaRPr lang="en-US" dirty="0" smtClean="0">
              <a:sym typeface="Wingdings"/>
            </a:endParaRPr>
          </a:p>
          <a:p>
            <a:pPr marL="45720" indent="0">
              <a:buNone/>
            </a:pPr>
            <a:r>
              <a:rPr lang="en-US" dirty="0" smtClean="0">
                <a:sym typeface="Wingdings"/>
              </a:rPr>
              <a:t>Processes multiple samples within a experiment, assumes a structure by default.</a:t>
            </a:r>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8079013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a:t>
            </a:r>
            <a:r>
              <a:rPr lang="en-US" dirty="0" smtClean="0"/>
              <a:t>(5’ </a:t>
            </a:r>
            <a:r>
              <a:rPr lang="en-US" dirty="0"/>
              <a:t>and </a:t>
            </a:r>
            <a:r>
              <a:rPr lang="en-US" dirty="0" smtClean="0"/>
              <a:t>3’) </a:t>
            </a:r>
            <a:r>
              <a:rPr lang="en-US" dirty="0"/>
              <a:t>by quality score (I like </a:t>
            </a:r>
            <a:r>
              <a:rPr lang="en-US" dirty="0" smtClean="0"/>
              <a:t>Q20) </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a:t>
            </a:r>
            <a:r>
              <a:rPr lang="en-US" dirty="0" smtClean="0"/>
              <a:t>adapter dimers </a:t>
            </a:r>
            <a:r>
              <a:rPr lang="en-US" dirty="0" smtClean="0"/>
              <a:t>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t>
            </a:r>
            <a:r>
              <a:rPr lang="en-US" dirty="0" smtClean="0">
                <a:sym typeface="Wingdings"/>
              </a:rPr>
              <a:t>a </a:t>
            </a:r>
            <a:r>
              <a:rPr lang="en-US" dirty="0" err="1" smtClean="0">
                <a:sym typeface="Wingdings"/>
              </a:rPr>
              <a:t>polyA</a:t>
            </a:r>
            <a:r>
              <a:rPr lang="en-US" dirty="0" smtClean="0">
                <a:sym typeface="Wingdings"/>
              </a:rPr>
              <a:t>/T </a:t>
            </a:r>
            <a:r>
              <a:rPr lang="en-US" dirty="0" smtClean="0">
                <a:sym typeface="Wingdings"/>
              </a:rPr>
              <a:t>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r>
              <a:rPr lang="en-US" dirty="0" smtClean="0"/>
              <a:t>Preprocessing</a:t>
            </a:r>
            <a:endParaRPr lang="en-US" dirty="0"/>
          </a:p>
        </p:txBody>
      </p:sp>
    </p:spTree>
    <p:extLst>
      <p:ext uri="{BB962C8B-B14F-4D97-AF65-F5344CB8AC3E}">
        <p14:creationId xmlns:p14="http://schemas.microsoft.com/office/powerpoint/2010/main" val="20068773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a:t>I</a:t>
            </a:r>
            <a:r>
              <a:rPr lang="en-US" dirty="0" smtClean="0"/>
              <a:t> </a:t>
            </a:r>
            <a:r>
              <a:rPr lang="en-US" dirty="0" smtClean="0"/>
              <a:t>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10703968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8901315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a:t>
            </a:r>
            <a:r>
              <a:rPr lang="en-US" dirty="0" smtClean="0"/>
              <a:t>later processing steps. </a:t>
            </a:r>
            <a:endParaRPr lang="en-US" dirty="0"/>
          </a:p>
          <a:p>
            <a:r>
              <a:rPr lang="en-US" dirty="0" smtClean="0"/>
              <a:t>I’ve found it best </a:t>
            </a:r>
            <a:r>
              <a:rPr lang="en-US" dirty="0"/>
              <a:t>to perform </a:t>
            </a:r>
            <a:r>
              <a:rPr lang="en-US" dirty="0" smtClean="0"/>
              <a:t>QA/QC </a:t>
            </a:r>
            <a:r>
              <a:rPr lang="en-US" dirty="0"/>
              <a:t>on both the </a:t>
            </a:r>
            <a:r>
              <a:rPr lang="en-US" dirty="0" smtClean="0"/>
              <a:t>sequencing run </a:t>
            </a:r>
            <a:r>
              <a:rPr lang="en-US" dirty="0"/>
              <a:t>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a:t>
            </a:r>
            <a:r>
              <a:rPr lang="en-US" dirty="0" smtClean="0"/>
              <a:t>experiment, expect randomness</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2090583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Remember this is “Data Science”, focus on the questions you wish to answer, the path to answering those questions and not on what is the ‘best’ software to use.</a:t>
            </a:r>
          </a:p>
          <a:p>
            <a:pPr lvl="1"/>
            <a:r>
              <a:rPr lang="en-US" dirty="0" smtClean="0"/>
              <a:t>Software is rarely generated for the ’generic’ situation</a:t>
            </a:r>
          </a:p>
          <a:p>
            <a:pPr lvl="1"/>
            <a:r>
              <a:rPr lang="en-US" dirty="0" smtClean="0"/>
              <a:t>Often untied to type of sequencing data, though often </a:t>
            </a:r>
            <a:r>
              <a:rPr lang="en-US" dirty="0" err="1" smtClean="0"/>
              <a:t>dependant</a:t>
            </a:r>
            <a:endParaRPr lang="en-US" dirty="0" smtClean="0"/>
          </a:p>
          <a:p>
            <a:pPr lvl="1"/>
            <a:r>
              <a:rPr lang="en-US" dirty="0" smtClean="0"/>
              <a:t>Often one and done, look for software that is currently being supported.</a:t>
            </a:r>
            <a:endParaRPr lang="en-US" dirty="0"/>
          </a:p>
          <a:p>
            <a:r>
              <a:rPr lang="en-US" dirty="0" smtClean="0"/>
              <a:t>Work in a comparative framework, consistency of results across samples indicates comparability, biases are at least consistent and/or unassociated with the project factors.  </a:t>
            </a:r>
            <a:endParaRPr lang="en-US" dirty="0"/>
          </a:p>
        </p:txBody>
      </p:sp>
      <p:sp>
        <p:nvSpPr>
          <p:cNvPr id="3" name="Title 2"/>
          <p:cNvSpPr>
            <a:spLocks noGrp="1"/>
          </p:cNvSpPr>
          <p:nvPr>
            <p:ph type="title"/>
          </p:nvPr>
        </p:nvSpPr>
        <p:spPr/>
        <p:txBody>
          <a:bodyPr/>
          <a:lstStyle/>
          <a:p>
            <a:r>
              <a:rPr lang="en-US" dirty="0" smtClean="0"/>
              <a:t>METAGENOMICS Software</a:t>
            </a:r>
            <a:endParaRPr lang="en-US" dirty="0"/>
          </a:p>
        </p:txBody>
      </p:sp>
    </p:spTree>
    <p:extLst>
      <p:ext uri="{BB962C8B-B14F-4D97-AF65-F5344CB8AC3E}">
        <p14:creationId xmlns:p14="http://schemas.microsoft.com/office/powerpoint/2010/main" val="11613600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37368"/>
          </a:xfrm>
        </p:spPr>
        <p:txBody>
          <a:bodyPr>
            <a:normAutofit fontScale="92500" lnSpcReduction="20000"/>
          </a:bodyPr>
          <a:lstStyle/>
          <a:p>
            <a:pPr marL="45720" indent="0">
              <a:buNone/>
            </a:pPr>
            <a:r>
              <a:rPr lang="en-US" dirty="0" smtClean="0"/>
              <a:t>KRAKEN</a:t>
            </a:r>
          </a:p>
          <a:p>
            <a:r>
              <a:rPr lang="en-US" dirty="0" smtClean="0"/>
              <a:t>A taxonomic classifier using k-</a:t>
            </a:r>
            <a:r>
              <a:rPr lang="en-US" dirty="0" err="1" smtClean="0"/>
              <a:t>mers</a:t>
            </a:r>
            <a:r>
              <a:rPr lang="en-US" dirty="0" smtClean="0"/>
              <a:t>, current </a:t>
            </a:r>
            <a:r>
              <a:rPr lang="en-US" dirty="0" err="1" smtClean="0"/>
              <a:t>db</a:t>
            </a:r>
            <a:r>
              <a:rPr lang="en-US" dirty="0" smtClean="0"/>
              <a:t> contains &gt; 75Gb of microbial genome data (unique </a:t>
            </a:r>
            <a:r>
              <a:rPr lang="en-US" dirty="0" err="1" smtClean="0"/>
              <a:t>kmers</a:t>
            </a:r>
            <a:r>
              <a:rPr lang="en-US" dirty="0" smtClean="0"/>
              <a:t>).</a:t>
            </a:r>
          </a:p>
          <a:p>
            <a:r>
              <a:rPr lang="en-US" dirty="0"/>
              <a:t>Requires a large server, 128Gb to 256Gb of memory</a:t>
            </a:r>
          </a:p>
          <a:p>
            <a:r>
              <a:rPr lang="en-US" dirty="0" smtClean="0"/>
              <a:t>Assigns each read to its lowest common ancestor in the tree in a taxonomic tree based on the set of </a:t>
            </a:r>
            <a:r>
              <a:rPr lang="en-US" dirty="0" err="1" smtClean="0"/>
              <a:t>kmers</a:t>
            </a:r>
            <a:r>
              <a:rPr lang="en-US" dirty="0" smtClean="0"/>
              <a:t> in a read</a:t>
            </a:r>
          </a:p>
          <a:p>
            <a:r>
              <a:rPr lang="en-US" dirty="0" smtClean="0"/>
              <a:t>Accepts ‘single’ read </a:t>
            </a:r>
            <a:r>
              <a:rPr lang="en-US" dirty="0" err="1" smtClean="0"/>
              <a:t>fasta</a:t>
            </a:r>
            <a:r>
              <a:rPr lang="en-US" dirty="0" smtClean="0"/>
              <a:t> format (flags for pairs and </a:t>
            </a:r>
            <a:r>
              <a:rPr lang="en-US" dirty="0" err="1" smtClean="0"/>
              <a:t>fastq</a:t>
            </a:r>
            <a:r>
              <a:rPr lang="en-US" dirty="0" smtClean="0"/>
              <a:t>)</a:t>
            </a:r>
          </a:p>
          <a:p>
            <a:pPr lvl="1"/>
            <a:r>
              <a:rPr lang="en-US" dirty="0"/>
              <a:t>O</a:t>
            </a:r>
            <a:r>
              <a:rPr lang="en-US" dirty="0" smtClean="0"/>
              <a:t>utput is ‘unusable’, meant for additional processing</a:t>
            </a:r>
          </a:p>
          <a:p>
            <a:pPr lvl="1"/>
            <a:r>
              <a:rPr lang="en-US" dirty="0" smtClean="0"/>
              <a:t>Kraken-translate to output taxonomic assignment for every read, output can then be used to build abundance tables</a:t>
            </a:r>
          </a:p>
          <a:p>
            <a:r>
              <a:rPr lang="en-US" dirty="0" smtClean="0"/>
              <a:t>Kraken-filter will move a read up the tree based on confidence of mapping (loosely based on proportion of </a:t>
            </a:r>
            <a:r>
              <a:rPr lang="en-US" dirty="0" err="1" smtClean="0"/>
              <a:t>kmers</a:t>
            </a:r>
            <a:r>
              <a:rPr lang="en-US" dirty="0" smtClean="0"/>
              <a:t>)</a:t>
            </a:r>
          </a:p>
          <a:p>
            <a:r>
              <a:rPr lang="en-US" dirty="0"/>
              <a:t>Can build your own </a:t>
            </a:r>
            <a:r>
              <a:rPr lang="en-US" dirty="0" smtClean="0"/>
              <a:t>database</a:t>
            </a:r>
          </a:p>
          <a:p>
            <a:r>
              <a:rPr lang="en-US" dirty="0" smtClean="0"/>
              <a:t>Kraken-report and kraken-</a:t>
            </a:r>
            <a:r>
              <a:rPr lang="en-US" dirty="0" err="1" smtClean="0"/>
              <a:t>mpa</a:t>
            </a:r>
            <a:r>
              <a:rPr lang="en-US" dirty="0" smtClean="0"/>
              <a:t>-report for abundance table construction</a:t>
            </a:r>
          </a:p>
          <a:p>
            <a:pPr marL="45720" indent="0">
              <a:buNone/>
            </a:pPr>
            <a:r>
              <a:rPr lang="en-US" dirty="0" err="1" smtClean="0"/>
              <a:t>MetaPhlAn</a:t>
            </a:r>
            <a:endParaRPr lang="en-US" dirty="0" smtClean="0"/>
          </a:p>
          <a:p>
            <a:r>
              <a:rPr lang="en-US" dirty="0" smtClean="0"/>
              <a:t>Classifies by using a set of marker genes – measures species abundances</a:t>
            </a:r>
          </a:p>
        </p:txBody>
      </p:sp>
      <p:sp>
        <p:nvSpPr>
          <p:cNvPr id="3" name="Title 2"/>
          <p:cNvSpPr>
            <a:spLocks noGrp="1"/>
          </p:cNvSpPr>
          <p:nvPr>
            <p:ph type="title"/>
          </p:nvPr>
        </p:nvSpPr>
        <p:spPr/>
        <p:txBody>
          <a:bodyPr/>
          <a:lstStyle/>
          <a:p>
            <a:r>
              <a:rPr lang="en-US" dirty="0" smtClean="0"/>
              <a:t>Taxonomic Assignment</a:t>
            </a:r>
            <a:endParaRPr lang="en-US" dirty="0"/>
          </a:p>
        </p:txBody>
      </p:sp>
    </p:spTree>
    <p:extLst>
      <p:ext uri="{BB962C8B-B14F-4D97-AF65-F5344CB8AC3E}">
        <p14:creationId xmlns:p14="http://schemas.microsoft.com/office/powerpoint/2010/main" val="11473740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Many assemblers to choose from and more each day</a:t>
            </a:r>
          </a:p>
          <a:p>
            <a:pPr lvl="1"/>
            <a:r>
              <a:rPr lang="en-US" dirty="0"/>
              <a:t>Recent </a:t>
            </a:r>
            <a:r>
              <a:rPr lang="en-US" dirty="0" smtClean="0"/>
              <a:t>tutorial using cloud computing</a:t>
            </a:r>
          </a:p>
          <a:p>
            <a:pPr marL="365760" lvl="1" indent="0">
              <a:buNone/>
            </a:pPr>
            <a:r>
              <a:rPr lang="en-US" dirty="0" smtClean="0">
                <a:hlinkClick r:id="rId2"/>
              </a:rPr>
              <a:t>http</a:t>
            </a:r>
            <a:r>
              <a:rPr lang="en-US" dirty="0">
                <a:hlinkClick r:id="rId2"/>
              </a:rPr>
              <a:t>://www.ncbi.nlm.nih.gov/pmc/articles/PMC4496567</a:t>
            </a:r>
            <a:r>
              <a:rPr lang="en-US" dirty="0" smtClean="0">
                <a:hlinkClick r:id="rId2"/>
              </a:rPr>
              <a:t>/</a:t>
            </a:r>
            <a:endParaRPr lang="en-US" dirty="0" smtClean="0"/>
          </a:p>
          <a:p>
            <a:r>
              <a:rPr lang="en-US" dirty="0" smtClean="0"/>
              <a:t>Most </a:t>
            </a:r>
            <a:r>
              <a:rPr lang="en-US" dirty="0" err="1" smtClean="0"/>
              <a:t>metagenomics</a:t>
            </a:r>
            <a:r>
              <a:rPr lang="en-US" dirty="0" smtClean="0"/>
              <a:t> assemblers use </a:t>
            </a:r>
            <a:r>
              <a:rPr lang="en-US" dirty="0" err="1" smtClean="0"/>
              <a:t>kmers</a:t>
            </a:r>
            <a:endParaRPr lang="en-US" dirty="0" smtClean="0"/>
          </a:p>
          <a:p>
            <a:pPr lvl="1"/>
            <a:r>
              <a:rPr lang="en-US" dirty="0" smtClean="0"/>
              <a:t>Either normalize reads by </a:t>
            </a:r>
            <a:r>
              <a:rPr lang="en-US" dirty="0" err="1" smtClean="0"/>
              <a:t>kmers</a:t>
            </a:r>
            <a:r>
              <a:rPr lang="en-US" dirty="0" smtClean="0"/>
              <a:t> (remove what appears to be redundant information)</a:t>
            </a:r>
          </a:p>
          <a:p>
            <a:pPr lvl="1"/>
            <a:r>
              <a:rPr lang="en-US" dirty="0" smtClean="0"/>
              <a:t>Or first bin by </a:t>
            </a:r>
            <a:r>
              <a:rPr lang="en-US" dirty="0" err="1" smtClean="0"/>
              <a:t>kmers</a:t>
            </a:r>
            <a:r>
              <a:rPr lang="en-US" dirty="0" smtClean="0"/>
              <a:t> (each bin is assumed to be a unique species), then assemble each bin (first normalizing by </a:t>
            </a:r>
            <a:r>
              <a:rPr lang="en-US" dirty="0" err="1" smtClean="0"/>
              <a:t>kmers</a:t>
            </a:r>
            <a:r>
              <a:rPr lang="en-US" dirty="0" smtClean="0"/>
              <a:t>).</a:t>
            </a:r>
          </a:p>
          <a:p>
            <a:r>
              <a:rPr lang="en-US" dirty="0" smtClean="0"/>
              <a:t>Map reads back to assembly to estimate coverage/count</a:t>
            </a:r>
          </a:p>
          <a:p>
            <a:r>
              <a:rPr lang="en-US" dirty="0" smtClean="0"/>
              <a:t>BUT then you have to do some with ambiguous </a:t>
            </a:r>
            <a:r>
              <a:rPr lang="en-US" dirty="0" err="1" smtClean="0"/>
              <a:t>contigs</a:t>
            </a:r>
            <a:endParaRPr lang="en-US" dirty="0" smtClean="0"/>
          </a:p>
          <a:p>
            <a:pPr lvl="1"/>
            <a:r>
              <a:rPr lang="en-US" dirty="0" smtClean="0"/>
              <a:t>Identify ORFs, marker genes, etc. to characterize gene/taxon content</a:t>
            </a:r>
          </a:p>
          <a:p>
            <a:pPr lvl="1"/>
            <a:r>
              <a:rPr lang="en-US" dirty="0" smtClean="0"/>
              <a:t>IT IS all about the databases!!</a:t>
            </a:r>
          </a:p>
        </p:txBody>
      </p:sp>
      <p:sp>
        <p:nvSpPr>
          <p:cNvPr id="3" name="Title 2"/>
          <p:cNvSpPr>
            <a:spLocks noGrp="1"/>
          </p:cNvSpPr>
          <p:nvPr>
            <p:ph type="title"/>
          </p:nvPr>
        </p:nvSpPr>
        <p:spPr/>
        <p:txBody>
          <a:bodyPr/>
          <a:lstStyle/>
          <a:p>
            <a:r>
              <a:rPr lang="en-US" dirty="0" smtClean="0"/>
              <a:t>Assembly</a:t>
            </a:r>
            <a:endParaRPr lang="en-US" dirty="0"/>
          </a:p>
        </p:txBody>
      </p:sp>
    </p:spTree>
    <p:extLst>
      <p:ext uri="{BB962C8B-B14F-4D97-AF65-F5344CB8AC3E}">
        <p14:creationId xmlns:p14="http://schemas.microsoft.com/office/powerpoint/2010/main" val="18061594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smtClean="0"/>
              <a:t>The </a:t>
            </a:r>
            <a:r>
              <a:rPr lang="en-US" dirty="0"/>
              <a:t>MG-RAST system provides answers to the following scientific questions:</a:t>
            </a:r>
          </a:p>
          <a:p>
            <a:r>
              <a:rPr lang="en-US" dirty="0" smtClean="0"/>
              <a:t>Who </a:t>
            </a:r>
            <a:r>
              <a:rPr lang="en-US" dirty="0"/>
              <a:t>is out there? Identifying the composition of a microbial community either by </a:t>
            </a:r>
            <a:r>
              <a:rPr lang="en-US" dirty="0" smtClean="0"/>
              <a:t>using amplicon </a:t>
            </a:r>
            <a:r>
              <a:rPr lang="en-US" dirty="0"/>
              <a:t>data for single genes or by deriving community composition from shotgun </a:t>
            </a:r>
            <a:r>
              <a:rPr lang="en-US" dirty="0" err="1" smtClean="0"/>
              <a:t>metagenomic</a:t>
            </a:r>
            <a:r>
              <a:rPr lang="en-US" dirty="0" smtClean="0"/>
              <a:t> </a:t>
            </a:r>
            <a:r>
              <a:rPr lang="en-US" dirty="0"/>
              <a:t>data using sequence similarities.</a:t>
            </a:r>
          </a:p>
          <a:p>
            <a:r>
              <a:rPr lang="en-US" dirty="0" smtClean="0"/>
              <a:t>What </a:t>
            </a:r>
            <a:r>
              <a:rPr lang="en-US" dirty="0"/>
              <a:t>are they doing? Using shotgun data (or </a:t>
            </a:r>
            <a:r>
              <a:rPr lang="en-US" dirty="0" err="1"/>
              <a:t>metatranscriptomic</a:t>
            </a:r>
            <a:r>
              <a:rPr lang="en-US" dirty="0"/>
              <a:t> data) to derive the </a:t>
            </a:r>
            <a:r>
              <a:rPr lang="en-US" dirty="0" smtClean="0"/>
              <a:t>functional </a:t>
            </a:r>
            <a:r>
              <a:rPr lang="en-US" dirty="0"/>
              <a:t>complement of a microbial community using similarity searches against a number </a:t>
            </a:r>
            <a:r>
              <a:rPr lang="en-US" dirty="0" smtClean="0"/>
              <a:t>of databases</a:t>
            </a:r>
            <a:r>
              <a:rPr lang="en-US" dirty="0"/>
              <a:t>.</a:t>
            </a:r>
          </a:p>
          <a:p>
            <a:r>
              <a:rPr lang="en-US" dirty="0" smtClean="0"/>
              <a:t>Who </a:t>
            </a:r>
            <a:r>
              <a:rPr lang="en-US" dirty="0"/>
              <a:t>is doing what? Based on sequence similarity searches, identifying the organisms </a:t>
            </a:r>
            <a:r>
              <a:rPr lang="en-US" dirty="0" smtClean="0"/>
              <a:t>encoding </a:t>
            </a:r>
            <a:r>
              <a:rPr lang="en-US" dirty="0"/>
              <a:t>specific </a:t>
            </a:r>
            <a:r>
              <a:rPr lang="en-US" smtClean="0"/>
              <a:t>functions.</a:t>
            </a:r>
          </a:p>
          <a:p>
            <a:r>
              <a:rPr lang="en-US" smtClean="0"/>
              <a:t>Finally </a:t>
            </a:r>
            <a:r>
              <a:rPr lang="en-US" dirty="0" smtClean="0"/>
              <a:t>compare samples to each other</a:t>
            </a:r>
            <a:endParaRPr lang="en-US" dirty="0"/>
          </a:p>
          <a:p>
            <a:endParaRPr lang="en-US" dirty="0"/>
          </a:p>
        </p:txBody>
      </p:sp>
      <p:sp>
        <p:nvSpPr>
          <p:cNvPr id="3" name="Title 2"/>
          <p:cNvSpPr>
            <a:spLocks noGrp="1"/>
          </p:cNvSpPr>
          <p:nvPr>
            <p:ph type="title"/>
          </p:nvPr>
        </p:nvSpPr>
        <p:spPr/>
        <p:txBody>
          <a:bodyPr/>
          <a:lstStyle/>
          <a:p>
            <a:r>
              <a:rPr lang="en-US" dirty="0" smtClean="0"/>
              <a:t>MG-RAST</a:t>
            </a:r>
            <a:endParaRPr lang="en-US" dirty="0"/>
          </a:p>
        </p:txBody>
      </p:sp>
    </p:spTree>
    <p:extLst>
      <p:ext uri="{BB962C8B-B14F-4D97-AF65-F5344CB8AC3E}">
        <p14:creationId xmlns:p14="http://schemas.microsoft.com/office/powerpoint/2010/main" val="5982267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Can upload </a:t>
            </a:r>
          </a:p>
          <a:p>
            <a:pPr lvl="1"/>
            <a:r>
              <a:rPr lang="en-US" dirty="0" smtClean="0"/>
              <a:t>16s </a:t>
            </a:r>
            <a:r>
              <a:rPr lang="en-US" dirty="0" err="1" smtClean="0"/>
              <a:t>amplicons</a:t>
            </a:r>
            <a:endParaRPr lang="en-US" dirty="0" smtClean="0"/>
          </a:p>
          <a:p>
            <a:pPr lvl="1"/>
            <a:r>
              <a:rPr lang="en-US" dirty="0" err="1" smtClean="0"/>
              <a:t>Metagenomes</a:t>
            </a:r>
            <a:r>
              <a:rPr lang="en-US" dirty="0" smtClean="0"/>
              <a:t>/</a:t>
            </a:r>
            <a:r>
              <a:rPr lang="en-US" dirty="0" err="1" smtClean="0"/>
              <a:t>Metatranscriptomes</a:t>
            </a:r>
            <a:endParaRPr lang="en-US" dirty="0" smtClean="0"/>
          </a:p>
          <a:p>
            <a:pPr lvl="1"/>
            <a:r>
              <a:rPr lang="en-US" dirty="0" smtClean="0"/>
              <a:t>Assembled </a:t>
            </a:r>
            <a:r>
              <a:rPr lang="en-US" dirty="0" err="1" smtClean="0"/>
              <a:t>contigs</a:t>
            </a:r>
            <a:endParaRPr lang="en-US" dirty="0" smtClean="0"/>
          </a:p>
          <a:p>
            <a:pPr lvl="1"/>
            <a:r>
              <a:rPr lang="en-US" dirty="0" smtClean="0"/>
              <a:t>Raw reads</a:t>
            </a:r>
          </a:p>
          <a:p>
            <a:r>
              <a:rPr lang="en-US" dirty="0" smtClean="0"/>
              <a:t>Use their resources for analysis, don’t have to have your own computational resources</a:t>
            </a:r>
          </a:p>
          <a:p>
            <a:r>
              <a:rPr lang="en-US" dirty="0" smtClean="0"/>
              <a:t>More of a black box, but can download many of output data options</a:t>
            </a:r>
          </a:p>
          <a:p>
            <a:r>
              <a:rPr lang="en-US" dirty="0" smtClean="0"/>
              <a:t>Subjected to their philosophy for analysis of </a:t>
            </a:r>
            <a:r>
              <a:rPr lang="en-US" dirty="0" err="1" smtClean="0"/>
              <a:t>metagenomic</a:t>
            </a:r>
            <a:r>
              <a:rPr lang="en-US" dirty="0" smtClean="0"/>
              <a:t>/</a:t>
            </a:r>
            <a:r>
              <a:rPr lang="en-US" dirty="0" err="1" smtClean="0"/>
              <a:t>transcriptomic</a:t>
            </a:r>
            <a:r>
              <a:rPr lang="en-US" dirty="0" smtClean="0"/>
              <a:t> data</a:t>
            </a:r>
          </a:p>
          <a:p>
            <a:endParaRPr lang="en-US" dirty="0"/>
          </a:p>
          <a:p>
            <a:pPr marL="45720" indent="0">
              <a:buNone/>
            </a:pPr>
            <a:r>
              <a:rPr lang="en-US" dirty="0" smtClean="0"/>
              <a:t>A downloadable alternative to MG-RAST is MEGAN5</a:t>
            </a:r>
          </a:p>
          <a:p>
            <a:endParaRPr lang="en-US" dirty="0" smtClean="0"/>
          </a:p>
        </p:txBody>
      </p:sp>
      <p:sp>
        <p:nvSpPr>
          <p:cNvPr id="3" name="Title 2"/>
          <p:cNvSpPr>
            <a:spLocks noGrp="1"/>
          </p:cNvSpPr>
          <p:nvPr>
            <p:ph type="title"/>
          </p:nvPr>
        </p:nvSpPr>
        <p:spPr/>
        <p:txBody>
          <a:bodyPr/>
          <a:lstStyle/>
          <a:p>
            <a:r>
              <a:rPr lang="en-US" dirty="0" smtClean="0"/>
              <a:t>MG-RAST</a:t>
            </a:r>
            <a:endParaRPr lang="en-US" dirty="0"/>
          </a:p>
        </p:txBody>
      </p:sp>
    </p:spTree>
    <p:extLst>
      <p:ext uri="{BB962C8B-B14F-4D97-AF65-F5344CB8AC3E}">
        <p14:creationId xmlns:p14="http://schemas.microsoft.com/office/powerpoint/2010/main" val="8796059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6959546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Cheat Sheets are available on the </a:t>
            </a:r>
            <a:r>
              <a:rPr lang="en-US" dirty="0" err="1" smtClean="0"/>
              <a:t>github</a:t>
            </a:r>
            <a:r>
              <a:rPr lang="en-US" dirty="0" smtClean="0"/>
              <a:t> page</a:t>
            </a:r>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Learn to use the command ’</a:t>
            </a:r>
            <a:r>
              <a:rPr lang="en-US" dirty="0" err="1" smtClean="0"/>
              <a:t>wc</a:t>
            </a:r>
            <a:r>
              <a:rPr lang="en-US" dirty="0" smtClean="0"/>
              <a:t>’ with ‘man </a:t>
            </a:r>
            <a:r>
              <a:rPr lang="en-US" dirty="0" err="1" smtClean="0"/>
              <a:t>wc</a:t>
            </a:r>
            <a:r>
              <a:rPr lang="en-US" dirty="0" smtClean="0"/>
              <a:t>’</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59248"/>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13697</TotalTime>
  <Words>6529</Words>
  <Application>Microsoft Macintosh PowerPoint</Application>
  <PresentationFormat>On-screen Show (4:3)</PresentationFormat>
  <Paragraphs>1063</Paragraphs>
  <Slides>144</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144</vt:i4>
      </vt:variant>
    </vt:vector>
  </HeadingPairs>
  <TitlesOfParts>
    <vt:vector size="152"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Cost Estimation</vt:lpstr>
      <vt:lpstr>HomeWork</vt:lpstr>
      <vt:lpstr>Shotgun Read processing</vt:lpstr>
      <vt:lpstr>Preprocess reads</vt:lpstr>
      <vt:lpstr>Read Preprocessing strategies</vt:lpstr>
      <vt:lpstr>Read preprocessing Pipeline</vt:lpstr>
      <vt:lpstr>Preprocessing</vt:lpstr>
      <vt:lpstr>Files and Directory Structure</vt:lpstr>
      <vt:lpstr>Metadata File</vt:lpstr>
      <vt:lpstr>QA/QC</vt:lpstr>
      <vt:lpstr>METAGENOMICS Software</vt:lpstr>
      <vt:lpstr>Taxonomic Assignment</vt:lpstr>
      <vt:lpstr>Assembly</vt:lpstr>
      <vt:lpstr>MG-RAST</vt:lpstr>
      <vt:lpstr>MG-RAST</vt:lpstr>
      <vt:lpstr>HOMEWORK 8</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Direct classification vs clustering</vt:lpstr>
      <vt:lpstr>Classification</vt:lpstr>
      <vt:lpstr>Comparing Clustering Algorithms </vt:lpstr>
      <vt:lpstr>Direct Classification</vt:lpstr>
      <vt:lpstr>Direct classification</vt:lpstr>
      <vt:lpstr>PowerPoint Presentation</vt:lpstr>
      <vt:lpstr>Using dbcAmplicons classify</vt:lpstr>
      <vt:lpstr>Using dbcAmplicons classify</vt:lpstr>
      <vt:lpstr>fixrank files</vt:lpstr>
      <vt:lpstr>Homework</vt:lpstr>
      <vt:lpstr>PowerPoint Presentation</vt:lpstr>
      <vt:lpstr>Generating Abundance Tables</vt:lpstr>
      <vt:lpstr>dbcAmplicons abundance</vt:lpstr>
      <vt:lpstr>table.abundance.txt</vt:lpstr>
      <vt:lpstr>table.proportions.txt</vt:lpstr>
      <vt:lpstr>table.taxa_counts.txt</vt:lpstr>
      <vt:lpstr>HOmework</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236</cp:revision>
  <cp:lastPrinted>2016-03-21T15:58:52Z</cp:lastPrinted>
  <dcterms:created xsi:type="dcterms:W3CDTF">2015-07-10T12:57:18Z</dcterms:created>
  <dcterms:modified xsi:type="dcterms:W3CDTF">2016-03-23T15:15:37Z</dcterms:modified>
</cp:coreProperties>
</file>